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9" r:id="rId2"/>
    <p:sldId id="260" r:id="rId3"/>
    <p:sldId id="261" r:id="rId4"/>
    <p:sldId id="264" r:id="rId5"/>
    <p:sldId id="270" r:id="rId6"/>
    <p:sldId id="267" r:id="rId7"/>
    <p:sldId id="275" r:id="rId8"/>
    <p:sldId id="262" r:id="rId9"/>
    <p:sldId id="268" r:id="rId10"/>
    <p:sldId id="274" r:id="rId11"/>
    <p:sldId id="263" r:id="rId12"/>
    <p:sldId id="276" r:id="rId13"/>
    <p:sldId id="257" r:id="rId14"/>
    <p:sldId id="266" r:id="rId15"/>
    <p:sldId id="273" r:id="rId16"/>
    <p:sldId id="272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00"/>
    <p:restoredTop sz="87081"/>
  </p:normalViewPr>
  <p:slideViewPr>
    <p:cSldViewPr snapToGrid="0" snapToObjects="1">
      <p:cViewPr>
        <p:scale>
          <a:sx n="84" d="100"/>
          <a:sy n="84" d="100"/>
        </p:scale>
        <p:origin x="14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47A79E-1063-2048-9371-E59FBD110875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702566-ADD8-A94C-B33F-5472DC5EB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247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62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www.howtogeek.com</a:t>
            </a:r>
            <a:r>
              <a:rPr lang="en-US" dirty="0" smtClean="0"/>
              <a:t>/236278/how-to-use-the-reminders-app-on-your-mac-or-iphone-and-never-forget-something-again/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02566-ADD8-A94C-B33F-5472DC5EBCC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31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www.sebertech.com</a:t>
            </a:r>
            <a:r>
              <a:rPr lang="en-US" dirty="0" smtClean="0"/>
              <a:t>/2015/08/how-to-troubleshoot-quick-</a:t>
            </a:r>
            <a:r>
              <a:rPr lang="en-US" dirty="0" err="1" smtClean="0"/>
              <a:t>battery.html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02566-ADD8-A94C-B33F-5472DC5EBCC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856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amandabeattie.wordpress.com</a:t>
            </a:r>
            <a:r>
              <a:rPr lang="en-US" dirty="0" smtClean="0"/>
              <a:t>/2009/07/07/blame-the-game-where-everyone-loses/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www.publicdomainpictures.net</a:t>
            </a:r>
            <a:r>
              <a:rPr lang="en-US" dirty="0" smtClean="0"/>
              <a:t>/</a:t>
            </a:r>
            <a:r>
              <a:rPr lang="en-US" dirty="0" err="1" smtClean="0"/>
              <a:t>view-image.php?image</a:t>
            </a:r>
            <a:r>
              <a:rPr lang="en-US" dirty="0" smtClean="0"/>
              <a:t>=162787&amp;picture=pointing-finger-hand-banner-hand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nomorejealousy.com</a:t>
            </a:r>
            <a:r>
              <a:rPr lang="en-US" dirty="0" smtClean="0"/>
              <a:t>/whose-fault-is-jealousy/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02566-ADD8-A94C-B33F-5472DC5EBCC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55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newatlas.com</a:t>
            </a:r>
            <a:r>
              <a:rPr lang="en-US" dirty="0" smtClean="0"/>
              <a:t>/smartwatch-comparison-2015/38452/#p353558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702566-ADD8-A94C-B33F-5472DC5EBCC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83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57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ADD35-F10F-DB45-81C8-2D40D718623C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B29BA-6C31-A842-99CF-CE6277C0E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01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ADD35-F10F-DB45-81C8-2D40D718623C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B29BA-6C31-A842-99CF-CE6277C0E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97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ADD35-F10F-DB45-81C8-2D40D718623C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B29BA-6C31-A842-99CF-CE6277C0E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001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ADD35-F10F-DB45-81C8-2D40D718623C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B29BA-6C31-A842-99CF-CE6277C0E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1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ADD35-F10F-DB45-81C8-2D40D718623C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B29BA-6C31-A842-99CF-CE6277C0E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959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ADD35-F10F-DB45-81C8-2D40D718623C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B29BA-6C31-A842-99CF-CE6277C0E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682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ADD35-F10F-DB45-81C8-2D40D718623C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B29BA-6C31-A842-99CF-CE6277C0E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05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ADD35-F10F-DB45-81C8-2D40D718623C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B29BA-6C31-A842-99CF-CE6277C0E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43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ADD35-F10F-DB45-81C8-2D40D718623C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B29BA-6C31-A842-99CF-CE6277C0E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873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ADD35-F10F-DB45-81C8-2D40D718623C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B29BA-6C31-A842-99CF-CE6277C0E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760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ADD35-F10F-DB45-81C8-2D40D718623C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B29BA-6C31-A842-99CF-CE6277C0E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835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ADD35-F10F-DB45-81C8-2D40D718623C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B29BA-6C31-A842-99CF-CE6277C0E4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209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6" Type="http://schemas.openxmlformats.org/officeDocument/2006/relationships/hyperlink" Target="NULL" TargetMode="External"/><Relationship Id="rId7" Type="http://schemas.openxmlformats.org/officeDocument/2006/relationships/hyperlink" Target="NUL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NUL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3" Type="http://schemas.openxmlformats.org/officeDocument/2006/relationships/hyperlink" Target="http://emergingtech.tbr.edu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399" y="497305"/>
            <a:ext cx="10780295" cy="2695479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https://</a:t>
            </a:r>
            <a:r>
              <a:rPr lang="en-US" dirty="0" err="1">
                <a:latin typeface="Open Sans Light" charset="0"/>
                <a:ea typeface="Open Sans Light" charset="0"/>
                <a:cs typeface="Open Sans Light" charset="0"/>
              </a:rPr>
              <a:t>wilsonmar.github.io</a:t>
            </a: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/</a:t>
            </a:r>
            <a:br>
              <a:rPr lang="en-US" dirty="0">
                <a:latin typeface="Open Sans Light" charset="0"/>
                <a:ea typeface="Open Sans Light" charset="0"/>
                <a:cs typeface="Open Sans Light" charset="0"/>
              </a:rPr>
            </a:br>
            <a:r>
              <a:rPr lang="en-US" dirty="0" err="1" smtClean="0">
                <a:latin typeface="Open Sans Light" charset="0"/>
                <a:ea typeface="Open Sans Light" charset="0"/>
                <a:cs typeface="Open Sans Light" charset="0"/>
              </a:rPr>
              <a:t>IoT</a:t>
            </a: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-reminders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762305" y="3324141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7" name="Subtitle 2"/>
          <p:cNvSpPr txBox="1">
            <a:spLocks/>
          </p:cNvSpPr>
          <p:nvPr/>
        </p:nvSpPr>
        <p:spPr bwMode="auto">
          <a:xfrm>
            <a:off x="2844800" y="4588042"/>
            <a:ext cx="8534400" cy="148255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ＭＳ Ｐゴシック" charset="0"/>
                <a:cs typeface="Open Sans" charset="0"/>
              </a:defRPr>
            </a:lvl1pPr>
            <a:lvl2pPr marL="343403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686806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030209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373612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1717015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60418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3820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7223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800" dirty="0"/>
              <a:t>@WilsonMar</a:t>
            </a:r>
          </a:p>
          <a:p>
            <a:pPr algn="r"/>
            <a:r>
              <a:rPr lang="en-US" sz="2800" dirty="0"/>
              <a:t>Skype: wilsonmar4</a:t>
            </a:r>
          </a:p>
          <a:p>
            <a:pPr algn="r"/>
            <a:r>
              <a:rPr lang="en-US" sz="2800" dirty="0" err="1" smtClean="0"/>
              <a:t>wilsonmar@gmail.com</a:t>
            </a:r>
            <a:endParaRPr lang="en-US" sz="2800" dirty="0"/>
          </a:p>
        </p:txBody>
      </p:sp>
      <p:pic>
        <p:nvPicPr>
          <p:cNvPr id="8" name="Picture 7" descr="wilsonmar_200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2" y="3546349"/>
            <a:ext cx="2299836" cy="229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2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e Blame Ga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40" y="1"/>
            <a:ext cx="9662160" cy="819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64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mage result for geeksquad c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16762"/>
            <a:ext cx="12192000" cy="800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56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watch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63" y="-914400"/>
            <a:ext cx="104542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7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/>
          <p:cNvSpPr/>
          <p:nvPr/>
        </p:nvSpPr>
        <p:spPr>
          <a:xfrm>
            <a:off x="6122780" y="1660719"/>
            <a:ext cx="1395993" cy="12567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7429457" y="768866"/>
            <a:ext cx="2971779" cy="21444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Black Box</a:t>
            </a:r>
            <a:endParaRPr lang="en-US" dirty="0">
              <a:solidFill>
                <a:schemeClr val="bg1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6124840" y="768867"/>
            <a:ext cx="1395993" cy="12567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60973" y="1270718"/>
            <a:ext cx="1553227" cy="6624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Apple iTunes Store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60973" y="2988870"/>
            <a:ext cx="1553227" cy="56778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Google Play Store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86729" y="1270718"/>
            <a:ext cx="1058760" cy="6624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app on iOS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65168" y="2988870"/>
            <a:ext cx="1101882" cy="5677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app on Android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16" name="Straight Arrow Connector 15"/>
          <p:cNvCxnSpPr>
            <a:stCxn id="5" idx="3"/>
            <a:endCxn id="9" idx="1"/>
          </p:cNvCxnSpPr>
          <p:nvPr/>
        </p:nvCxnSpPr>
        <p:spPr>
          <a:xfrm>
            <a:off x="2814200" y="1601941"/>
            <a:ext cx="272529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3"/>
            <a:endCxn id="10" idx="1"/>
          </p:cNvCxnSpPr>
          <p:nvPr/>
        </p:nvCxnSpPr>
        <p:spPr>
          <a:xfrm>
            <a:off x="2814200" y="3272762"/>
            <a:ext cx="250968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996914" y="885666"/>
            <a:ext cx="1075936" cy="3347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525" dirty="0" smtClean="0">
                <a:solidFill>
                  <a:schemeClr val="bg1">
                    <a:lumMod val="6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iot-reminders-v03.pptx </a:t>
            </a:r>
          </a:p>
          <a:p>
            <a:pPr>
              <a:defRPr/>
            </a:pPr>
            <a:r>
              <a:rPr lang="en-US" sz="525" dirty="0" smtClean="0">
                <a:solidFill>
                  <a:schemeClr val="bg1">
                    <a:lumMod val="6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@Copyright </a:t>
            </a:r>
            <a:r>
              <a:rPr lang="en-US" sz="525" dirty="0">
                <a:solidFill>
                  <a:schemeClr val="bg1">
                    <a:lumMod val="6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Wilson Mar </a:t>
            </a:r>
            <a:r>
              <a:rPr lang="en-US" sz="525" dirty="0" smtClean="0">
                <a:solidFill>
                  <a:schemeClr val="bg1">
                    <a:lumMod val="6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2016.</a:t>
            </a:r>
            <a:endParaRPr lang="en-US" sz="525" dirty="0">
              <a:solidFill>
                <a:schemeClr val="bg1">
                  <a:lumMod val="65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  <a:p>
            <a:pPr>
              <a:defRPr/>
            </a:pPr>
            <a:r>
              <a:rPr lang="en-US" sz="525" dirty="0">
                <a:solidFill>
                  <a:schemeClr val="bg1">
                    <a:lumMod val="6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All rights reserved.</a:t>
            </a:r>
          </a:p>
        </p:txBody>
      </p:sp>
      <p:sp>
        <p:nvSpPr>
          <p:cNvPr id="44" name="Cloud Callout 43"/>
          <p:cNvSpPr/>
          <p:nvPr/>
        </p:nvSpPr>
        <p:spPr>
          <a:xfrm>
            <a:off x="3139618" y="2240012"/>
            <a:ext cx="952982" cy="442008"/>
          </a:xfrm>
          <a:prstGeom prst="cloudCallout">
            <a:avLst>
              <a:gd name="adj1" fmla="val -16547"/>
              <a:gd name="adj2" fmla="val -34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Open Sans Light" charset="0"/>
                <a:ea typeface="Open Sans Light" charset="0"/>
                <a:cs typeface="Open Sans Light" charset="0"/>
              </a:rPr>
              <a:t>GPS</a:t>
            </a:r>
            <a:endParaRPr lang="en-US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45" name="Straight Arrow Connector 44"/>
          <p:cNvCxnSpPr>
            <a:stCxn id="44" idx="3"/>
            <a:endCxn id="9" idx="2"/>
          </p:cNvCxnSpPr>
          <p:nvPr/>
        </p:nvCxnSpPr>
        <p:spPr>
          <a:xfrm flipV="1">
            <a:off x="3616109" y="1933163"/>
            <a:ext cx="0" cy="332121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4" idx="1"/>
            <a:endCxn id="10" idx="0"/>
          </p:cNvCxnSpPr>
          <p:nvPr/>
        </p:nvCxnSpPr>
        <p:spPr>
          <a:xfrm>
            <a:off x="3616109" y="2681549"/>
            <a:ext cx="0" cy="307321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9" idx="3"/>
            <a:endCxn id="2" idx="1"/>
          </p:cNvCxnSpPr>
          <p:nvPr/>
        </p:nvCxnSpPr>
        <p:spPr>
          <a:xfrm>
            <a:off x="4145489" y="1601941"/>
            <a:ext cx="179648" cy="722328"/>
          </a:xfrm>
          <a:prstGeom prst="straightConnector1">
            <a:avLst/>
          </a:prstGeom>
          <a:ln w="12700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0" idx="3"/>
            <a:endCxn id="2" idx="3"/>
          </p:cNvCxnSpPr>
          <p:nvPr/>
        </p:nvCxnSpPr>
        <p:spPr>
          <a:xfrm flipV="1">
            <a:off x="4167050" y="2462673"/>
            <a:ext cx="158087" cy="810089"/>
          </a:xfrm>
          <a:prstGeom prst="straightConnector1">
            <a:avLst/>
          </a:prstGeom>
          <a:ln w="12700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6643873" y="4094100"/>
            <a:ext cx="1020683" cy="3786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Open Sans Light" charset="0"/>
                <a:ea typeface="Open Sans Light" charset="0"/>
                <a:cs typeface="Open Sans Light" charset="0"/>
              </a:rPr>
              <a:t>siren</a:t>
            </a:r>
            <a:endParaRPr lang="en-US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79" name="Straight Arrow Connector 78"/>
          <p:cNvCxnSpPr>
            <a:stCxn id="82" idx="2"/>
            <a:endCxn id="78" idx="0"/>
          </p:cNvCxnSpPr>
          <p:nvPr/>
        </p:nvCxnSpPr>
        <p:spPr>
          <a:xfrm flipH="1">
            <a:off x="7154215" y="2999805"/>
            <a:ext cx="2687825" cy="1094295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9171888" y="2679514"/>
            <a:ext cx="1340304" cy="3202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00" name="Oval 99"/>
          <p:cNvSpPr/>
          <p:nvPr/>
        </p:nvSpPr>
        <p:spPr>
          <a:xfrm>
            <a:off x="10098916" y="3247687"/>
            <a:ext cx="1320405" cy="40417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button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101" name="Straight Arrow Connector 100"/>
          <p:cNvCxnSpPr>
            <a:stCxn id="100" idx="7"/>
            <a:endCxn id="118" idx="3"/>
          </p:cNvCxnSpPr>
          <p:nvPr/>
        </p:nvCxnSpPr>
        <p:spPr>
          <a:xfrm rot="16200000" flipV="1">
            <a:off x="9822244" y="1903167"/>
            <a:ext cx="1917254" cy="890163"/>
          </a:xfrm>
          <a:prstGeom prst="bentConnector2">
            <a:avLst/>
          </a:prstGeom>
          <a:ln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/>
          <p:cNvSpPr/>
          <p:nvPr/>
        </p:nvSpPr>
        <p:spPr>
          <a:xfrm>
            <a:off x="8084125" y="4405858"/>
            <a:ext cx="1369074" cy="40313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Open Sans Light" charset="0"/>
                <a:ea typeface="Open Sans Light" charset="0"/>
                <a:cs typeface="Open Sans Light" charset="0"/>
              </a:rPr>
              <a:t>sounds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106" name="Straight Arrow Connector 105"/>
          <p:cNvCxnSpPr>
            <a:stCxn id="82" idx="2"/>
            <a:endCxn id="135" idx="0"/>
          </p:cNvCxnSpPr>
          <p:nvPr/>
        </p:nvCxnSpPr>
        <p:spPr>
          <a:xfrm flipH="1">
            <a:off x="8762547" y="2999805"/>
            <a:ext cx="1079493" cy="804095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Oval 109"/>
          <p:cNvSpPr/>
          <p:nvPr/>
        </p:nvSpPr>
        <p:spPr>
          <a:xfrm>
            <a:off x="5563984" y="4287875"/>
            <a:ext cx="1034786" cy="330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bulb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111" name="Straight Arrow Connector 110"/>
          <p:cNvCxnSpPr>
            <a:stCxn id="82" idx="2"/>
            <a:endCxn id="110" idx="0"/>
          </p:cNvCxnSpPr>
          <p:nvPr/>
        </p:nvCxnSpPr>
        <p:spPr>
          <a:xfrm flipH="1">
            <a:off x="6081377" y="2999805"/>
            <a:ext cx="3760663" cy="1288070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 134"/>
          <p:cNvSpPr/>
          <p:nvPr/>
        </p:nvSpPr>
        <p:spPr>
          <a:xfrm>
            <a:off x="8082360" y="3803900"/>
            <a:ext cx="1360374" cy="4052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.wav &amp; TTS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137" name="Straight Arrow Connector 136"/>
          <p:cNvCxnSpPr>
            <a:stCxn id="135" idx="2"/>
            <a:endCxn id="105" idx="0"/>
          </p:cNvCxnSpPr>
          <p:nvPr/>
        </p:nvCxnSpPr>
        <p:spPr>
          <a:xfrm>
            <a:off x="8762547" y="4209136"/>
            <a:ext cx="6115" cy="1967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52" idx="3"/>
            <a:endCxn id="133" idx="0"/>
          </p:cNvCxnSpPr>
          <p:nvPr/>
        </p:nvCxnSpPr>
        <p:spPr>
          <a:xfrm flipV="1">
            <a:off x="4145488" y="3261416"/>
            <a:ext cx="377713" cy="792258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>
            <a:spLocks noChangeArrowheads="1"/>
          </p:cNvSpPr>
          <p:nvPr/>
        </p:nvSpPr>
        <p:spPr bwMode="auto">
          <a:xfrm>
            <a:off x="6148387" y="6627813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 Light" charset="0"/>
                <a:ea typeface="Open Sans Light" charset="0"/>
                <a:cs typeface="Open Sans Light" charset="0"/>
                <a:hlinkClick r:id="rId2" invalidUrl="https://wilsonmar.github.io/ iot-reminders-prevent-dead-mobile-battery/"/>
              </a:rPr>
              <a:t>https</a:t>
            </a:r>
            <a:r>
              <a:rPr lang="en-US" sz="900" dirty="0" smtClean="0">
                <a:latin typeface="Open Sans Light" charset="0"/>
                <a:ea typeface="Open Sans Light" charset="0"/>
                <a:cs typeface="Open Sans Light" charset="0"/>
                <a:hlinkClick r:id="rId3" invalidUrl="https://wilsonmar.github.io/ iot-reminders-prevent-dead-mobile-battery/"/>
              </a:rPr>
              <a:t>://</a:t>
            </a:r>
            <a:r>
              <a:rPr lang="en-US" sz="900" dirty="0" smtClean="0">
                <a:latin typeface="Open Sans Light" charset="0"/>
                <a:ea typeface="Open Sans Light" charset="0"/>
                <a:cs typeface="Open Sans Light" charset="0"/>
                <a:hlinkClick r:id="rId4" invalidUrl="https://wilsonmar.github.io/ iot-reminders"/>
              </a:rPr>
              <a:t>wilsonmar.github.io</a:t>
            </a:r>
            <a:r>
              <a:rPr lang="en-US" sz="900" dirty="0">
                <a:latin typeface="Open Sans Light" charset="0"/>
                <a:ea typeface="Open Sans Light" charset="0"/>
                <a:cs typeface="Open Sans Light" charset="0"/>
                <a:hlinkClick r:id="rId5" invalidUrl="https://wilsonmar.github.io/ iot-reminders-prevent-dead-mobile-battery/"/>
              </a:rPr>
              <a:t>/ </a:t>
            </a:r>
            <a:r>
              <a:rPr lang="en-US" sz="900" dirty="0" smtClean="0">
                <a:latin typeface="Open Sans Light" charset="0"/>
                <a:ea typeface="Open Sans Light" charset="0"/>
                <a:cs typeface="Open Sans Light" charset="0"/>
                <a:hlinkClick r:id="rId6" invalidUrl="https://wilsonmar.github.io/ iot-reminders-prevent-dead-mobile-battery/"/>
              </a:rPr>
              <a:t>iot</a:t>
            </a:r>
            <a:r>
              <a:rPr lang="en-US" sz="900" dirty="0" smtClean="0">
                <a:latin typeface="Open Sans Light" charset="0"/>
                <a:ea typeface="Open Sans Light" charset="0"/>
                <a:cs typeface="Open Sans Light" charset="0"/>
                <a:hlinkClick r:id="rId7" invalidUrl="https://wilsonmar.github.io/ iot-reminders-prevent-dead-mobile-battery/"/>
              </a:rPr>
              <a:t>-reminder</a:t>
            </a:r>
            <a:endParaRPr lang="en-US" sz="9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11" name="Elbow Connector 10"/>
          <p:cNvCxnSpPr>
            <a:stCxn id="82" idx="3"/>
            <a:endCxn id="54" idx="1"/>
          </p:cNvCxnSpPr>
          <p:nvPr/>
        </p:nvCxnSpPr>
        <p:spPr>
          <a:xfrm flipH="1" flipV="1">
            <a:off x="1260972" y="2461016"/>
            <a:ext cx="9251220" cy="378644"/>
          </a:xfrm>
          <a:prstGeom prst="bentConnector5">
            <a:avLst>
              <a:gd name="adj1" fmla="val -2471"/>
              <a:gd name="adj2" fmla="val 660053"/>
              <a:gd name="adj3" fmla="val 102471"/>
            </a:avLst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1260972" y="2129793"/>
            <a:ext cx="1523250" cy="6624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text / call </a:t>
            </a:r>
            <a:b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</a:b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phones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56" name="Straight Arrow Connector 55"/>
          <p:cNvCxnSpPr>
            <a:stCxn id="54" idx="3"/>
            <a:endCxn id="9" idx="2"/>
          </p:cNvCxnSpPr>
          <p:nvPr/>
        </p:nvCxnSpPr>
        <p:spPr>
          <a:xfrm flipV="1">
            <a:off x="2784222" y="1933163"/>
            <a:ext cx="831887" cy="527853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4" idx="3"/>
            <a:endCxn id="10" idx="0"/>
          </p:cNvCxnSpPr>
          <p:nvPr/>
        </p:nvCxnSpPr>
        <p:spPr>
          <a:xfrm>
            <a:off x="2784222" y="2461016"/>
            <a:ext cx="831887" cy="5278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5767568" y="3600253"/>
            <a:ext cx="1316465" cy="3440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vibrate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75" name="Straight Arrow Connector 74"/>
          <p:cNvCxnSpPr>
            <a:stCxn id="82" idx="2"/>
            <a:endCxn id="74" idx="6"/>
          </p:cNvCxnSpPr>
          <p:nvPr/>
        </p:nvCxnSpPr>
        <p:spPr>
          <a:xfrm flipH="1">
            <a:off x="7084033" y="2999805"/>
            <a:ext cx="2758007" cy="772461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2" idx="6"/>
            <a:endCxn id="27" idx="1"/>
          </p:cNvCxnSpPr>
          <p:nvPr/>
        </p:nvCxnSpPr>
        <p:spPr>
          <a:xfrm flipV="1">
            <a:off x="4506247" y="2389108"/>
            <a:ext cx="423573" cy="4363"/>
          </a:xfrm>
          <a:prstGeom prst="straightConnector1">
            <a:avLst/>
          </a:prstGeom>
          <a:ln w="127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Can 114"/>
          <p:cNvSpPr/>
          <p:nvPr/>
        </p:nvSpPr>
        <p:spPr>
          <a:xfrm>
            <a:off x="7678578" y="2082606"/>
            <a:ext cx="981651" cy="498577"/>
          </a:xfrm>
          <a:prstGeom prst="ca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trends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116" name="Straight Arrow Connector 115"/>
          <p:cNvCxnSpPr>
            <a:stCxn id="154" idx="3"/>
            <a:endCxn id="115" idx="2"/>
          </p:cNvCxnSpPr>
          <p:nvPr/>
        </p:nvCxnSpPr>
        <p:spPr>
          <a:xfrm flipV="1">
            <a:off x="7314099" y="2331895"/>
            <a:ext cx="364479" cy="1186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/>
          <p:cNvSpPr/>
          <p:nvPr/>
        </p:nvSpPr>
        <p:spPr>
          <a:xfrm>
            <a:off x="7623031" y="1511189"/>
            <a:ext cx="1099238" cy="3219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analysis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9330070" y="1090886"/>
            <a:ext cx="1005719" cy="5974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alerting</a:t>
            </a:r>
            <a:b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</a:b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logic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119" name="Straight Arrow Connector 118"/>
          <p:cNvCxnSpPr>
            <a:stCxn id="115" idx="1"/>
            <a:endCxn id="117" idx="2"/>
          </p:cNvCxnSpPr>
          <p:nvPr/>
        </p:nvCxnSpPr>
        <p:spPr>
          <a:xfrm flipV="1">
            <a:off x="8169404" y="1833104"/>
            <a:ext cx="3246" cy="249502"/>
          </a:xfrm>
          <a:prstGeom prst="straightConnector1">
            <a:avLst/>
          </a:prstGeom>
          <a:ln w="12700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5" idx="4"/>
            <a:endCxn id="118" idx="1"/>
          </p:cNvCxnSpPr>
          <p:nvPr/>
        </p:nvCxnSpPr>
        <p:spPr>
          <a:xfrm flipV="1">
            <a:off x="8660229" y="1389622"/>
            <a:ext cx="669841" cy="942273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118" idx="2"/>
            <a:endCxn id="82" idx="0"/>
          </p:cNvCxnSpPr>
          <p:nvPr/>
        </p:nvCxnSpPr>
        <p:spPr>
          <a:xfrm>
            <a:off x="9832930" y="1688358"/>
            <a:ext cx="9110" cy="991156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117" idx="3"/>
            <a:endCxn id="118" idx="1"/>
          </p:cNvCxnSpPr>
          <p:nvPr/>
        </p:nvCxnSpPr>
        <p:spPr>
          <a:xfrm flipV="1">
            <a:off x="8722269" y="1389622"/>
            <a:ext cx="607801" cy="28252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 153"/>
          <p:cNvSpPr/>
          <p:nvPr/>
        </p:nvSpPr>
        <p:spPr>
          <a:xfrm>
            <a:off x="6214861" y="2191876"/>
            <a:ext cx="1099238" cy="3037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receiver</a:t>
            </a:r>
          </a:p>
        </p:txBody>
      </p:sp>
      <p:sp>
        <p:nvSpPr>
          <p:cNvPr id="178" name="Rectangle 177"/>
          <p:cNvSpPr/>
          <p:nvPr/>
        </p:nvSpPr>
        <p:spPr>
          <a:xfrm>
            <a:off x="3104142" y="476402"/>
            <a:ext cx="1181043" cy="3630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calendars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179" name="Straight Arrow Connector 178"/>
          <p:cNvCxnSpPr>
            <a:stCxn id="178" idx="3"/>
            <a:endCxn id="118" idx="0"/>
          </p:cNvCxnSpPr>
          <p:nvPr/>
        </p:nvCxnSpPr>
        <p:spPr>
          <a:xfrm>
            <a:off x="4285185" y="657931"/>
            <a:ext cx="5547745" cy="432955"/>
          </a:xfrm>
          <a:prstGeom prst="bentConnector2">
            <a:avLst/>
          </a:prstGeom>
          <a:ln w="127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6862554" y="1013473"/>
            <a:ext cx="554018" cy="39734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API</a:t>
            </a:r>
          </a:p>
        </p:txBody>
      </p:sp>
      <p:cxnSp>
        <p:nvCxnSpPr>
          <p:cNvPr id="188" name="Straight Arrow Connector 187"/>
          <p:cNvCxnSpPr>
            <a:stCxn id="187" idx="3"/>
            <a:endCxn id="118" idx="1"/>
          </p:cNvCxnSpPr>
          <p:nvPr/>
        </p:nvCxnSpPr>
        <p:spPr>
          <a:xfrm>
            <a:off x="7416572" y="1212148"/>
            <a:ext cx="1913498" cy="177474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Rectangle 201"/>
          <p:cNvSpPr/>
          <p:nvPr/>
        </p:nvSpPr>
        <p:spPr>
          <a:xfrm>
            <a:off x="4519636" y="808098"/>
            <a:ext cx="1277899" cy="65458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Jenkins</a:t>
            </a:r>
            <a:r>
              <a:rPr lang="en-US" smtClean="0">
                <a:latin typeface="Open Sans Light" charset="0"/>
                <a:ea typeface="Open Sans Light" charset="0"/>
                <a:cs typeface="Open Sans Light" charset="0"/>
              </a:rPr>
              <a:t>, other sys.</a:t>
            </a:r>
            <a:endParaRPr lang="en-US" dirty="0" smtClean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214" name="Straight Arrow Connector 213"/>
          <p:cNvCxnSpPr>
            <a:stCxn id="133" idx="3"/>
            <a:endCxn id="27" idx="2"/>
          </p:cNvCxnSpPr>
          <p:nvPr/>
        </p:nvCxnSpPr>
        <p:spPr>
          <a:xfrm flipV="1">
            <a:off x="5094255" y="2550617"/>
            <a:ext cx="246750" cy="488613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/>
          <p:cNvCxnSpPr>
            <a:stCxn id="2" idx="7"/>
            <a:endCxn id="219" idx="1"/>
          </p:cNvCxnSpPr>
          <p:nvPr/>
        </p:nvCxnSpPr>
        <p:spPr>
          <a:xfrm flipV="1">
            <a:off x="4475173" y="1836113"/>
            <a:ext cx="375849" cy="488156"/>
          </a:xfrm>
          <a:prstGeom prst="straightConnector1">
            <a:avLst/>
          </a:prstGeom>
          <a:ln w="12700">
            <a:solidFill>
              <a:schemeClr val="accent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>
            <a:stCxn id="202" idx="3"/>
            <a:endCxn id="187" idx="1"/>
          </p:cNvCxnSpPr>
          <p:nvPr/>
        </p:nvCxnSpPr>
        <p:spPr>
          <a:xfrm>
            <a:off x="5797535" y="1135393"/>
            <a:ext cx="1065019" cy="76755"/>
          </a:xfrm>
          <a:prstGeom prst="straightConnector1">
            <a:avLst/>
          </a:prstGeom>
          <a:ln w="12700">
            <a:solidFill>
              <a:schemeClr val="accent6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4294063" y="2295605"/>
            <a:ext cx="212184" cy="195732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4929820" y="2227598"/>
            <a:ext cx="822369" cy="32301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router</a:t>
            </a:r>
            <a:endParaRPr lang="en-US" dirty="0"/>
          </a:p>
        </p:txBody>
      </p:sp>
      <p:cxnSp>
        <p:nvCxnSpPr>
          <p:cNvPr id="96" name="Straight Arrow Connector 95"/>
          <p:cNvCxnSpPr>
            <a:stCxn id="2" idx="5"/>
            <a:endCxn id="133" idx="3"/>
          </p:cNvCxnSpPr>
          <p:nvPr/>
        </p:nvCxnSpPr>
        <p:spPr>
          <a:xfrm>
            <a:off x="4475173" y="2462673"/>
            <a:ext cx="619082" cy="576557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27" idx="3"/>
            <a:endCxn id="154" idx="1"/>
          </p:cNvCxnSpPr>
          <p:nvPr/>
        </p:nvCxnSpPr>
        <p:spPr>
          <a:xfrm flipV="1">
            <a:off x="5752189" y="2343756"/>
            <a:ext cx="462672" cy="45352"/>
          </a:xfrm>
          <a:prstGeom prst="straightConnector1">
            <a:avLst/>
          </a:prstGeom>
          <a:ln w="127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/>
          <p:cNvSpPr/>
          <p:nvPr/>
        </p:nvSpPr>
        <p:spPr>
          <a:xfrm>
            <a:off x="3065167" y="3722451"/>
            <a:ext cx="1080321" cy="66244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external</a:t>
            </a:r>
          </a:p>
          <a:p>
            <a:pPr algn="ctr"/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sensors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125" name="Straight Arrow Connector 124"/>
          <p:cNvCxnSpPr>
            <a:stCxn id="219" idx="3"/>
          </p:cNvCxnSpPr>
          <p:nvPr/>
        </p:nvCxnSpPr>
        <p:spPr>
          <a:xfrm>
            <a:off x="5835714" y="1836113"/>
            <a:ext cx="287066" cy="9743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rminator 218"/>
          <p:cNvSpPr/>
          <p:nvPr/>
        </p:nvSpPr>
        <p:spPr>
          <a:xfrm>
            <a:off x="4851022" y="1659323"/>
            <a:ext cx="984692" cy="353579"/>
          </a:xfrm>
          <a:prstGeom prst="flowChartTermina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register</a:t>
            </a:r>
            <a:endParaRPr lang="en-US" dirty="0"/>
          </a:p>
        </p:txBody>
      </p:sp>
      <p:sp>
        <p:nvSpPr>
          <p:cNvPr id="150" name="Terminator 149"/>
          <p:cNvSpPr/>
          <p:nvPr/>
        </p:nvSpPr>
        <p:spPr>
          <a:xfrm>
            <a:off x="7561944" y="2766060"/>
            <a:ext cx="1218173" cy="353579"/>
          </a:xfrm>
          <a:prstGeom prst="flowChartTermina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/>
          <p:cNvSpPr/>
          <p:nvPr/>
        </p:nvSpPr>
        <p:spPr>
          <a:xfrm>
            <a:off x="7652983" y="2749413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settings</a:t>
            </a:r>
            <a:endParaRPr lang="en-US" dirty="0">
              <a:solidFill>
                <a:schemeClr val="bg1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166" name="Straight Arrow Connector 165"/>
          <p:cNvCxnSpPr>
            <a:stCxn id="2" idx="0"/>
          </p:cNvCxnSpPr>
          <p:nvPr/>
        </p:nvCxnSpPr>
        <p:spPr>
          <a:xfrm flipH="1" flipV="1">
            <a:off x="4213654" y="839459"/>
            <a:ext cx="186501" cy="1456146"/>
          </a:xfrm>
          <a:prstGeom prst="straightConnector1">
            <a:avLst/>
          </a:prstGeom>
          <a:ln w="127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Rectangle 171"/>
          <p:cNvSpPr/>
          <p:nvPr/>
        </p:nvSpPr>
        <p:spPr>
          <a:xfrm>
            <a:off x="9208901" y="2649911"/>
            <a:ext cx="1281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dispatcher</a:t>
            </a:r>
            <a:endParaRPr lang="en-US" dirty="0">
              <a:solidFill>
                <a:schemeClr val="bg1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11118874" y="1583636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9574588" y="4040649"/>
            <a:ext cx="809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Open Sans Light" charset="0"/>
                <a:ea typeface="Open Sans Light" charset="0"/>
                <a:cs typeface="Open Sans Light" charset="0"/>
              </a:rPr>
              <a:t>ZigBee</a:t>
            </a:r>
            <a:endParaRPr lang="en-US" sz="16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9574588" y="3827791"/>
            <a:ext cx="633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Open Sans Light" charset="0"/>
                <a:ea typeface="Open Sans Light" charset="0"/>
                <a:cs typeface="Open Sans Light" charset="0"/>
              </a:rPr>
              <a:t>BTLE</a:t>
            </a:r>
            <a:endParaRPr lang="en-US" sz="16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9574754" y="3614933"/>
            <a:ext cx="752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Open Sans Light" charset="0"/>
                <a:ea typeface="Open Sans Light" charset="0"/>
                <a:cs typeface="Open Sans Light" charset="0"/>
              </a:rPr>
              <a:t>Wi-Fi</a:t>
            </a:r>
            <a:endParaRPr lang="en-US" sz="16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9574588" y="4253507"/>
            <a:ext cx="507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Open Sans Light" charset="0"/>
                <a:ea typeface="Open Sans Light" charset="0"/>
                <a:cs typeface="Open Sans Light" charset="0"/>
              </a:rPr>
              <a:t>LTE</a:t>
            </a:r>
            <a:endParaRPr lang="en-US" sz="16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9575863" y="4466364"/>
            <a:ext cx="641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Open Sans Light" charset="0"/>
                <a:ea typeface="Open Sans Light" charset="0"/>
                <a:cs typeface="Open Sans Light" charset="0"/>
              </a:rPr>
              <a:t>LoRa</a:t>
            </a:r>
            <a:endParaRPr lang="en-US" sz="16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198" name="Straight Arrow Connector 197"/>
          <p:cNvCxnSpPr>
            <a:endCxn id="115" idx="2"/>
          </p:cNvCxnSpPr>
          <p:nvPr/>
        </p:nvCxnSpPr>
        <p:spPr>
          <a:xfrm flipV="1">
            <a:off x="7314553" y="2331895"/>
            <a:ext cx="364025" cy="391925"/>
          </a:xfrm>
          <a:prstGeom prst="straightConnector1">
            <a:avLst/>
          </a:prstGeom>
          <a:ln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Rectangle 198"/>
          <p:cNvSpPr/>
          <p:nvPr/>
        </p:nvSpPr>
        <p:spPr>
          <a:xfrm>
            <a:off x="6215315" y="2571939"/>
            <a:ext cx="1099238" cy="30375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retriever</a:t>
            </a:r>
          </a:p>
        </p:txBody>
      </p:sp>
      <p:cxnSp>
        <p:nvCxnSpPr>
          <p:cNvPr id="201" name="Straight Arrow Connector 200"/>
          <p:cNvCxnSpPr>
            <a:stCxn id="27" idx="3"/>
            <a:endCxn id="199" idx="1"/>
          </p:cNvCxnSpPr>
          <p:nvPr/>
        </p:nvCxnSpPr>
        <p:spPr>
          <a:xfrm>
            <a:off x="5752189" y="2389108"/>
            <a:ext cx="463126" cy="334711"/>
          </a:xfrm>
          <a:prstGeom prst="straightConnector1">
            <a:avLst/>
          </a:prstGeom>
          <a:ln w="12700">
            <a:solidFill>
              <a:schemeClr val="accent6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Cloud Callout 132"/>
          <p:cNvSpPr/>
          <p:nvPr/>
        </p:nvSpPr>
        <p:spPr>
          <a:xfrm>
            <a:off x="4519636" y="3010542"/>
            <a:ext cx="1149237" cy="501747"/>
          </a:xfrm>
          <a:prstGeom prst="cloudCallout">
            <a:avLst>
              <a:gd name="adj1" fmla="val -16547"/>
              <a:gd name="adj2" fmla="val -34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591352" y="3038174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collector  </a:t>
            </a:r>
            <a:endParaRPr lang="en-US" dirty="0">
              <a:solidFill>
                <a:schemeClr val="bg1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03" name="Rectangle 202"/>
          <p:cNvSpPr/>
          <p:nvPr/>
        </p:nvSpPr>
        <p:spPr>
          <a:xfrm>
            <a:off x="8864410" y="2959970"/>
            <a:ext cx="1156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>
                <a:solidFill>
                  <a:srgbClr val="FF0000"/>
                </a:solidFill>
                <a:latin typeface="Open Sans Light" charset="0"/>
                <a:ea typeface="Open Sans Light" charset="0"/>
                <a:cs typeface="Open Sans Light" charset="0"/>
              </a:rPr>
              <a:t>Actuators:</a:t>
            </a:r>
            <a:endParaRPr lang="en-US" i="1" dirty="0">
              <a:solidFill>
                <a:srgbClr val="FF0000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10643293" y="2939080"/>
            <a:ext cx="984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smtClean="0">
                <a:solidFill>
                  <a:schemeClr val="accent6"/>
                </a:solidFill>
                <a:latin typeface="Open Sans Light" charset="0"/>
                <a:ea typeface="Open Sans Light" charset="0"/>
                <a:cs typeface="Open Sans Light" charset="0"/>
              </a:rPr>
              <a:t>Sensors:</a:t>
            </a:r>
            <a:endParaRPr lang="en-US" i="1" dirty="0">
              <a:solidFill>
                <a:schemeClr val="accent6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18" name="Rectangle 217"/>
          <p:cNvSpPr/>
          <p:nvPr/>
        </p:nvSpPr>
        <p:spPr>
          <a:xfrm>
            <a:off x="10411734" y="3753460"/>
            <a:ext cx="800432" cy="40523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Open Sans Light" charset="0"/>
                <a:ea typeface="Open Sans Light" charset="0"/>
                <a:cs typeface="Open Sans Light" charset="0"/>
              </a:rPr>
              <a:t>NLP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21" name="Oval 220"/>
          <p:cNvSpPr/>
          <p:nvPr/>
        </p:nvSpPr>
        <p:spPr>
          <a:xfrm>
            <a:off x="10332828" y="4377991"/>
            <a:ext cx="963025" cy="5677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Mic.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222" name="Straight Arrow Connector 221"/>
          <p:cNvCxnSpPr>
            <a:stCxn id="221" idx="0"/>
            <a:endCxn id="218" idx="2"/>
          </p:cNvCxnSpPr>
          <p:nvPr/>
        </p:nvCxnSpPr>
        <p:spPr>
          <a:xfrm flipH="1" flipV="1">
            <a:off x="10811950" y="4158696"/>
            <a:ext cx="2391" cy="219295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100"/>
          <p:cNvCxnSpPr>
            <a:stCxn id="218" idx="3"/>
          </p:cNvCxnSpPr>
          <p:nvPr/>
        </p:nvCxnSpPr>
        <p:spPr>
          <a:xfrm flipV="1">
            <a:off x="11212166" y="1395512"/>
            <a:ext cx="12700" cy="2560566"/>
          </a:xfrm>
          <a:prstGeom prst="bentConnector4">
            <a:avLst>
              <a:gd name="adj1" fmla="val 2803276"/>
              <a:gd name="adj2" fmla="val 100206"/>
            </a:avLst>
          </a:prstGeom>
          <a:ln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6200745" y="1703780"/>
            <a:ext cx="1099238" cy="3037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update</a:t>
            </a:r>
            <a:endParaRPr lang="en-US" dirty="0" smtClean="0">
              <a:latin typeface="Open Sans Light" charset="0"/>
              <a:ea typeface="Open Sans Light" charset="0"/>
              <a:cs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794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126" grpId="1" animBg="1"/>
      <p:bldP spid="124" grpId="0" animBg="1"/>
      <p:bldP spid="155" grpId="0" animBg="1"/>
      <p:bldP spid="6" grpId="0" animBg="1"/>
      <p:bldP spid="10" grpId="0" animBg="1"/>
      <p:bldP spid="44" grpId="0" animBg="1"/>
      <p:bldP spid="78" grpId="0" animBg="1"/>
      <p:bldP spid="82" grpId="0" animBg="1"/>
      <p:bldP spid="100" grpId="0" animBg="1"/>
      <p:bldP spid="105" grpId="0" animBg="1"/>
      <p:bldP spid="110" grpId="0" animBg="1"/>
      <p:bldP spid="135" grpId="0" animBg="1"/>
      <p:bldP spid="54" grpId="0" animBg="1"/>
      <p:bldP spid="74" grpId="0" animBg="1"/>
      <p:bldP spid="115" grpId="0" animBg="1"/>
      <p:bldP spid="117" grpId="0" animBg="1"/>
      <p:bldP spid="118" grpId="0" animBg="1"/>
      <p:bldP spid="154" grpId="0" animBg="1"/>
      <p:bldP spid="178" grpId="0" animBg="1"/>
      <p:bldP spid="187" grpId="0" animBg="1"/>
      <p:bldP spid="202" grpId="0" animBg="1"/>
      <p:bldP spid="2" grpId="0" animBg="1"/>
      <p:bldP spid="27" grpId="0" animBg="1"/>
      <p:bldP spid="152" grpId="0" animBg="1"/>
      <p:bldP spid="219" grpId="0" animBg="1"/>
      <p:bldP spid="150" grpId="0" animBg="1"/>
      <p:bldP spid="97" grpId="0"/>
      <p:bldP spid="172" grpId="0"/>
      <p:bldP spid="180" grpId="0"/>
      <p:bldP spid="181" grpId="0"/>
      <p:bldP spid="182" grpId="0"/>
      <p:bldP spid="183" grpId="0"/>
      <p:bldP spid="184" grpId="0"/>
      <p:bldP spid="199" grpId="0" animBg="1"/>
      <p:bldP spid="133" grpId="0" animBg="1"/>
      <p:bldP spid="145" grpId="0"/>
      <p:bldP spid="203" grpId="0"/>
      <p:bldP spid="215" grpId="0"/>
      <p:bldP spid="218" grpId="0" animBg="1"/>
      <p:bldP spid="221" grpId="0" animBg="1"/>
      <p:bldP spid="8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78624" y="-2497910"/>
            <a:ext cx="19161886" cy="191618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49387" y="2827442"/>
            <a:ext cx="1933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latin typeface="Open Sans Light" charset="0"/>
                <a:ea typeface="Open Sans Light" charset="0"/>
                <a:cs typeface="Open Sans Light" charset="0"/>
              </a:rPr>
              <a:t>One click</a:t>
            </a:r>
            <a:endParaRPr lang="en-US" sz="2400" b="1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49384" y="3851867"/>
            <a:ext cx="1933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Open Sans Light" charset="0"/>
                <a:ea typeface="Open Sans Light" charset="0"/>
                <a:cs typeface="Open Sans Light" charset="0"/>
              </a:rPr>
              <a:t>Two clicks</a:t>
            </a:r>
            <a:endParaRPr lang="en-US" sz="2400" b="1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49383" y="4879730"/>
            <a:ext cx="1933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Open Sans Light" charset="0"/>
                <a:ea typeface="Open Sans Light" charset="0"/>
                <a:cs typeface="Open Sans Light" charset="0"/>
              </a:rPr>
              <a:t>Long press</a:t>
            </a:r>
            <a:endParaRPr lang="en-US" sz="2400" b="1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82463" y="2838356"/>
            <a:ext cx="32327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Remind again in </a:t>
            </a:r>
            <a:b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</a:br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_____ minutes</a:t>
            </a:r>
            <a:endParaRPr lang="en-US" sz="24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82459" y="3862781"/>
            <a:ext cx="3232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Call the phone </a:t>
            </a:r>
            <a:b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</a:br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(so I can find it)</a:t>
            </a:r>
            <a:endParaRPr lang="en-US" sz="24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82457" y="4898120"/>
            <a:ext cx="3232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Ignore </a:t>
            </a:r>
            <a:b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</a:br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(let the battery drain)</a:t>
            </a:r>
            <a:endParaRPr lang="en-US" sz="24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49387" y="2303910"/>
            <a:ext cx="1933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latin typeface="Open Sans Light" charset="0"/>
                <a:ea typeface="Open Sans Light" charset="0"/>
                <a:cs typeface="Open Sans Light" charset="0"/>
              </a:rPr>
              <a:t>Button</a:t>
            </a:r>
            <a:endParaRPr lang="en-US" sz="2400" b="1" u="sng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99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459032" y="1842674"/>
            <a:ext cx="1071286" cy="6624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Open Sans" charset="0"/>
                <a:ea typeface="Open Sans" charset="0"/>
                <a:cs typeface="Open Sans" charset="0"/>
              </a:rPr>
              <a:t>XCode</a:t>
            </a:r>
            <a:r>
              <a:rPr lang="en-US" dirty="0" smtClean="0">
                <a:latin typeface="Open Sans" charset="0"/>
                <a:ea typeface="Open Sans" charset="0"/>
                <a:cs typeface="Open Sans" charset="0"/>
              </a:rPr>
              <a:t> on Mac</a:t>
            </a:r>
            <a:endParaRPr lang="en-US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530318" y="2173897"/>
            <a:ext cx="422011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6401150" y="1680624"/>
            <a:ext cx="1099238" cy="6624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Open Sans" charset="0"/>
                <a:ea typeface="Open Sans" charset="0"/>
                <a:cs typeface="Open Sans" charset="0"/>
              </a:rPr>
              <a:t>polling</a:t>
            </a:r>
          </a:p>
        </p:txBody>
      </p:sp>
      <p:sp>
        <p:nvSpPr>
          <p:cNvPr id="7" name="Can 6"/>
          <p:cNvSpPr/>
          <p:nvPr/>
        </p:nvSpPr>
        <p:spPr>
          <a:xfrm>
            <a:off x="7939178" y="2766950"/>
            <a:ext cx="981651" cy="498577"/>
          </a:xfrm>
          <a:prstGeom prst="ca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Open Sans" charset="0"/>
                <a:ea typeface="Open Sans" charset="0"/>
                <a:cs typeface="Open Sans" charset="0"/>
              </a:rPr>
              <a:t>trends</a:t>
            </a:r>
            <a:endParaRPr lang="en-US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500388" y="2011847"/>
            <a:ext cx="438790" cy="100439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883631" y="1680624"/>
            <a:ext cx="1099238" cy="6624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Open Sans" charset="0"/>
                <a:ea typeface="Open Sans" charset="0"/>
                <a:cs typeface="Open Sans" charset="0"/>
              </a:rPr>
              <a:t>analysis</a:t>
            </a:r>
            <a:endParaRPr lang="en-US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319809" y="1680624"/>
            <a:ext cx="1099238" cy="6624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Open Sans" charset="0"/>
                <a:ea typeface="Open Sans" charset="0"/>
                <a:cs typeface="Open Sans" charset="0"/>
              </a:rPr>
              <a:t>alerting</a:t>
            </a:r>
            <a:br>
              <a:rPr lang="en-US" dirty="0" smtClean="0">
                <a:latin typeface="Open Sans" charset="0"/>
                <a:ea typeface="Open Sans" charset="0"/>
                <a:cs typeface="Open Sans" charset="0"/>
              </a:rPr>
            </a:br>
            <a:r>
              <a:rPr lang="en-US" dirty="0" smtClean="0">
                <a:latin typeface="Open Sans" charset="0"/>
                <a:ea typeface="Open Sans" charset="0"/>
                <a:cs typeface="Open Sans" charset="0"/>
              </a:rPr>
              <a:t>logic</a:t>
            </a:r>
            <a:endParaRPr lang="en-US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8430004" y="2343069"/>
            <a:ext cx="3246" cy="42388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920829" y="2011847"/>
            <a:ext cx="398980" cy="100439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9869428" y="2343069"/>
            <a:ext cx="0" cy="492046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8982869" y="2011847"/>
            <a:ext cx="33694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459032" y="3560826"/>
            <a:ext cx="1071286" cy="56778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Open Sans" charset="0"/>
                <a:ea typeface="Open Sans" charset="0"/>
                <a:cs typeface="Open Sans" charset="0"/>
              </a:rPr>
              <a:t>Android Studio</a:t>
            </a:r>
            <a:endParaRPr lang="en-US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16" name="Straight Arrow Connector 15"/>
          <p:cNvCxnSpPr>
            <a:endCxn id="19" idx="1"/>
          </p:cNvCxnSpPr>
          <p:nvPr/>
        </p:nvCxnSpPr>
        <p:spPr>
          <a:xfrm>
            <a:off x="2530318" y="3844718"/>
            <a:ext cx="422011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952328" y="4288498"/>
            <a:ext cx="1553227" cy="56778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Open Sans" charset="0"/>
                <a:ea typeface="Open Sans" charset="0"/>
                <a:cs typeface="Open Sans" charset="0"/>
              </a:rPr>
              <a:t>Amazon App Store</a:t>
            </a:r>
            <a:endParaRPr lang="en-US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530318" y="3844718"/>
            <a:ext cx="422010" cy="72767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4505555" y="3844718"/>
            <a:ext cx="399817" cy="72767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loud Callout 19"/>
          <p:cNvSpPr/>
          <p:nvPr/>
        </p:nvSpPr>
        <p:spPr>
          <a:xfrm>
            <a:off x="6348360" y="2835115"/>
            <a:ext cx="1220776" cy="442008"/>
          </a:xfrm>
          <a:prstGeom prst="cloudCallout">
            <a:avLst>
              <a:gd name="adj1" fmla="val -16547"/>
              <a:gd name="adj2" fmla="val -34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Open Sans" charset="0"/>
                <a:ea typeface="Open Sans" charset="0"/>
                <a:cs typeface="Open Sans" charset="0"/>
              </a:rPr>
              <a:t>cloud</a:t>
            </a:r>
            <a:endParaRPr lang="en-US" dirty="0"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99" y="4386137"/>
            <a:ext cx="9778148" cy="225880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807368" y="417276"/>
            <a:ext cx="4018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End-point: 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807368" y="817419"/>
            <a:ext cx="4018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Credentials: 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348359" y="559679"/>
            <a:ext cx="1269779" cy="6624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Mac App Store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7618138" y="890902"/>
            <a:ext cx="751951" cy="38792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932648" y="564050"/>
            <a:ext cx="874882" cy="35235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Open Sans Light" charset="0"/>
                <a:ea typeface="Open Sans Light" charset="0"/>
                <a:cs typeface="Open Sans Light" charset="0"/>
              </a:rPr>
              <a:t>direct</a:t>
            </a:r>
            <a:endParaRPr lang="en-US" dirty="0" smtClean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8368906" y="916404"/>
            <a:ext cx="1183" cy="37157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892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5" grpId="0" animBg="1"/>
      <p:bldP spid="17" grpId="0" animBg="1"/>
      <p:bldP spid="20" grpId="0" animBg="1"/>
      <p:bldP spid="24" grpId="0" animBg="1"/>
      <p:bldP spid="2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78624" y="-4354038"/>
            <a:ext cx="19161886" cy="191618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213201" y="1094905"/>
            <a:ext cx="219076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Device:</a:t>
            </a:r>
            <a:endParaRPr lang="en-US" sz="24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71275" y="1082294"/>
            <a:ext cx="2878215" cy="461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Phillips</a:t>
            </a:r>
            <a:endParaRPr lang="en-US" sz="24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13201" y="622262"/>
            <a:ext cx="5136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Light bulb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46470" y="1601651"/>
            <a:ext cx="130302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+ more</a:t>
            </a:r>
            <a:endParaRPr lang="en-US" sz="24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13201" y="2133619"/>
            <a:ext cx="219076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Color:</a:t>
            </a:r>
            <a:endParaRPr lang="en-US" sz="24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45874" y="2121008"/>
            <a:ext cx="2878215" cy="461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Red</a:t>
            </a:r>
            <a:endParaRPr lang="en-US" sz="24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46470" y="2640365"/>
            <a:ext cx="126111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+ more</a:t>
            </a:r>
            <a:endParaRPr lang="en-US" sz="24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13201" y="3217414"/>
            <a:ext cx="219076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Pattern:</a:t>
            </a:r>
            <a:endParaRPr lang="en-US" sz="24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03970" y="3165859"/>
            <a:ext cx="2878215" cy="461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On 1 sec. Off</a:t>
            </a:r>
            <a:endParaRPr lang="en-US" sz="24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46470" y="3685216"/>
            <a:ext cx="123571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+ more</a:t>
            </a:r>
            <a:endParaRPr lang="en-US" sz="24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399" y="497305"/>
            <a:ext cx="10780295" cy="2695479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https://</a:t>
            </a:r>
            <a:r>
              <a:rPr lang="en-US" dirty="0" err="1">
                <a:latin typeface="Open Sans Light" charset="0"/>
                <a:ea typeface="Open Sans Light" charset="0"/>
                <a:cs typeface="Open Sans Light" charset="0"/>
              </a:rPr>
              <a:t>wilsonmar.github.io</a:t>
            </a: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/</a:t>
            </a:r>
            <a:br>
              <a:rPr lang="en-US" dirty="0">
                <a:latin typeface="Open Sans Light" charset="0"/>
                <a:ea typeface="Open Sans Light" charset="0"/>
                <a:cs typeface="Open Sans Light" charset="0"/>
              </a:rPr>
            </a:br>
            <a:r>
              <a:rPr lang="en-US" dirty="0" err="1" smtClean="0">
                <a:latin typeface="Open Sans Light" charset="0"/>
                <a:ea typeface="Open Sans Light" charset="0"/>
                <a:cs typeface="Open Sans Light" charset="0"/>
              </a:rPr>
              <a:t>IoT</a:t>
            </a: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-reminders-prevent-dead-mobile-battery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762305" y="3324141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7" name="Subtitle 2"/>
          <p:cNvSpPr txBox="1">
            <a:spLocks/>
          </p:cNvSpPr>
          <p:nvPr/>
        </p:nvSpPr>
        <p:spPr bwMode="auto">
          <a:xfrm>
            <a:off x="2844800" y="4588042"/>
            <a:ext cx="8534400" cy="148255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ＭＳ Ｐゴシック" charset="0"/>
                <a:cs typeface="Open Sans" charset="0"/>
              </a:defRPr>
            </a:lvl1pPr>
            <a:lvl2pPr marL="343403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686806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030209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373612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1717015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60418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3820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7223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800" dirty="0"/>
              <a:t>@WilsonMar</a:t>
            </a:r>
          </a:p>
          <a:p>
            <a:pPr algn="r"/>
            <a:r>
              <a:rPr lang="en-US" sz="2800" dirty="0"/>
              <a:t>Skype: wilsonmar4</a:t>
            </a:r>
          </a:p>
          <a:p>
            <a:pPr algn="r"/>
            <a:r>
              <a:rPr lang="en-US" sz="2800" dirty="0" err="1" smtClean="0"/>
              <a:t>wilsonmar@gmail.com</a:t>
            </a:r>
            <a:endParaRPr lang="en-US" sz="2800" dirty="0"/>
          </a:p>
        </p:txBody>
      </p:sp>
      <p:pic>
        <p:nvPicPr>
          <p:cNvPr id="8" name="Picture 7" descr="wilsonmar_200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22" y="3546349"/>
            <a:ext cx="2299836" cy="229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3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phone-steve-jobs-dead-468x340-83k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85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49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784770" cy="8476858"/>
          </a:xfrm>
        </p:spPr>
      </p:pic>
    </p:spTree>
    <p:extLst>
      <p:ext uri="{BB962C8B-B14F-4D97-AF65-F5344CB8AC3E}">
        <p14:creationId xmlns:p14="http://schemas.microsoft.com/office/powerpoint/2010/main" val="123549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mage result for remind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0652" y="0"/>
            <a:ext cx="1476059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95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936374" y="-1198372"/>
            <a:ext cx="5614146" cy="7315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30580" y="1610802"/>
            <a:ext cx="2199678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Call phone 2</a:t>
            </a:r>
            <a:endParaRPr lang="en-US" sz="24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30580" y="2126699"/>
            <a:ext cx="2199677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Light bulb 1</a:t>
            </a:r>
            <a:endParaRPr lang="en-US" sz="24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30580" y="2642596"/>
            <a:ext cx="2199677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Alarm 1</a:t>
            </a:r>
            <a:endParaRPr lang="en-US" sz="24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71276" y="1610801"/>
            <a:ext cx="312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bg1">
                    <a:lumMod val="6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Number: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___________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71275" y="2126698"/>
            <a:ext cx="3120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bg1">
                    <a:lumMod val="6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Color: _____________</a:t>
            </a:r>
            <a:endParaRPr lang="en-US" sz="2400" u="sng" dirty="0">
              <a:solidFill>
                <a:schemeClr val="bg1">
                  <a:lumMod val="65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71275" y="2642595"/>
            <a:ext cx="3120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bg1">
                    <a:lumMod val="6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Decibels: __________</a:t>
            </a:r>
            <a:endParaRPr lang="en-US" sz="2400" u="sng" dirty="0">
              <a:solidFill>
                <a:schemeClr val="bg1">
                  <a:lumMod val="65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30580" y="3158493"/>
            <a:ext cx="2199678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Vibrate bed</a:t>
            </a:r>
            <a:endParaRPr lang="en-US" sz="24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38602" y="1094905"/>
            <a:ext cx="2190769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Text phone 1</a:t>
            </a:r>
            <a:endParaRPr lang="en-US" sz="24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71275" y="1082294"/>
            <a:ext cx="3120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bg1">
                    <a:lumMod val="6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Number:___________</a:t>
            </a:r>
            <a:endParaRPr lang="en-US" sz="2400" u="sng" dirty="0">
              <a:solidFill>
                <a:schemeClr val="bg1">
                  <a:lumMod val="65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13201" y="622262"/>
            <a:ext cx="5136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Escalation (drag and drop to arrange)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13201" y="4211812"/>
            <a:ext cx="2199678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Say 1</a:t>
            </a:r>
            <a:endParaRPr lang="en-US" sz="24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71275" y="3158492"/>
            <a:ext cx="3120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bg1">
                    <a:lumMod val="6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Level: _____________</a:t>
            </a:r>
            <a:endParaRPr lang="en-US" sz="2400" u="sng" dirty="0">
              <a:solidFill>
                <a:schemeClr val="bg1">
                  <a:lumMod val="65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71275" y="4226159"/>
            <a:ext cx="3120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bg1">
                    <a:lumMod val="6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Text: ______________</a:t>
            </a:r>
            <a:endParaRPr lang="en-US" sz="2400" u="sng" dirty="0">
              <a:solidFill>
                <a:schemeClr val="bg1">
                  <a:lumMod val="65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13201" y="4746454"/>
            <a:ext cx="2199678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+ more</a:t>
            </a:r>
            <a:endParaRPr lang="en-US" sz="24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213201" y="3687560"/>
            <a:ext cx="2199678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Open Sans Light" charset="0"/>
                <a:ea typeface="Open Sans Light" charset="0"/>
                <a:cs typeface="Open Sans Light" charset="0"/>
              </a:rPr>
              <a:t>Vibrate floor</a:t>
            </a:r>
            <a:endParaRPr lang="en-US" sz="24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53897" y="3687559"/>
            <a:ext cx="3137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bg1">
                    <a:lumMod val="6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Level: _____________</a:t>
            </a:r>
            <a:endParaRPr lang="en-US" sz="2400" u="sng" dirty="0">
              <a:solidFill>
                <a:schemeClr val="bg1">
                  <a:lumMod val="65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90050" y="154750"/>
            <a:ext cx="5136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smtClean="0">
                <a:solidFill>
                  <a:schemeClr val="bg1">
                    <a:lumMod val="6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Reminder things</a:t>
            </a:r>
            <a:endParaRPr lang="en-US" sz="2000" u="sng" dirty="0">
              <a:solidFill>
                <a:schemeClr val="bg1">
                  <a:lumMod val="65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35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1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mage result for clou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997" y="1050608"/>
            <a:ext cx="5551167" cy="368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68887"/>
            <a:ext cx="3531078" cy="3531078"/>
          </a:xfrm>
          <a:prstGeom prst="rect">
            <a:avLst/>
          </a:prstGeom>
        </p:spPr>
      </p:pic>
      <p:pic>
        <p:nvPicPr>
          <p:cNvPr id="2054" name="Picture 6" descr="mage result for sound icon 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194" y="3233869"/>
            <a:ext cx="1469009" cy="12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2825088" y="3218474"/>
            <a:ext cx="6476004" cy="15395"/>
          </a:xfrm>
          <a:prstGeom prst="straightConnector1">
            <a:avLst/>
          </a:prstGeom>
          <a:ln w="635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5843" y="2691486"/>
            <a:ext cx="1739900" cy="11557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1092" y="1392723"/>
            <a:ext cx="1622887" cy="162288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737001" y="4682853"/>
            <a:ext cx="845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Open Sans Light" charset="0"/>
                <a:ea typeface="Open Sans Light" charset="0"/>
                <a:cs typeface="Open Sans Light" charset="0"/>
              </a:rPr>
              <a:t>XMPP</a:t>
            </a:r>
            <a:endParaRPr lang="en-US" sz="20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737001" y="5049974"/>
            <a:ext cx="1095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Open Sans Light" charset="0"/>
                <a:ea typeface="Open Sans Light" charset="0"/>
                <a:cs typeface="Open Sans Light" charset="0"/>
              </a:rPr>
              <a:t>SPARQL</a:t>
            </a:r>
            <a:endParaRPr lang="en-US" sz="20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80446" y="1761391"/>
            <a:ext cx="1259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Open Sans Light" charset="0"/>
                <a:ea typeface="Open Sans Light" charset="0"/>
                <a:cs typeface="Open Sans Light" charset="0"/>
              </a:rPr>
              <a:t>GraphQL</a:t>
            </a:r>
            <a:endParaRPr lang="en-US" sz="20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80446" y="1413317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Open Sans Light" charset="0"/>
                <a:ea typeface="Open Sans Light" charset="0"/>
                <a:cs typeface="Open Sans Light" charset="0"/>
              </a:rPr>
              <a:t>REST</a:t>
            </a:r>
            <a:endParaRPr lang="en-US" sz="20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42220" y="1184031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75299" y="1569245"/>
            <a:ext cx="966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Open Sans Light" charset="0"/>
                <a:ea typeface="Open Sans Light" charset="0"/>
                <a:cs typeface="Open Sans Light" charset="0"/>
              </a:rPr>
              <a:t>ZigBee</a:t>
            </a:r>
            <a:endParaRPr lang="en-US" sz="20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83775" y="1276789"/>
            <a:ext cx="744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Open Sans Light" charset="0"/>
                <a:ea typeface="Open Sans Light" charset="0"/>
                <a:cs typeface="Open Sans Light" charset="0"/>
              </a:rPr>
              <a:t>BTLE</a:t>
            </a:r>
            <a:endParaRPr lang="en-US" sz="20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83775" y="923108"/>
            <a:ext cx="752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Open Sans Light" charset="0"/>
                <a:ea typeface="Open Sans Light" charset="0"/>
                <a:cs typeface="Open Sans Light" charset="0"/>
              </a:rPr>
              <a:t>Wi-Fi</a:t>
            </a:r>
            <a:endParaRPr lang="en-US" sz="20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72969" y="1924760"/>
            <a:ext cx="5866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Open Sans Light" charset="0"/>
                <a:ea typeface="Open Sans Light" charset="0"/>
                <a:cs typeface="Open Sans Light" charset="0"/>
              </a:rPr>
              <a:t>LTE</a:t>
            </a:r>
            <a:endParaRPr lang="en-US" sz="20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55199" y="2227722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Open Sans Light" charset="0"/>
                <a:ea typeface="Open Sans Light" charset="0"/>
                <a:cs typeface="Open Sans Light" charset="0"/>
              </a:rPr>
              <a:t>LoRa</a:t>
            </a:r>
            <a:endParaRPr lang="en-US" sz="20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9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6" grpId="0"/>
      <p:bldP spid="10" grpId="0"/>
      <p:bldP spid="11" grpId="0"/>
      <p:bldP spid="14" grpId="0"/>
      <p:bldP spid="15" grpId="0"/>
      <p:bldP spid="16" grpId="0"/>
      <p:bldP spid="17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mage result for grandma technolo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mage result for grandma technolo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5011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5750" y="5746076"/>
            <a:ext cx="198804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Open Sans Light" charset="0"/>
                <a:ea typeface="Open Sans Light" charset="0"/>
                <a:cs typeface="Open Sans Light" charset="0"/>
                <a:hlinkClick r:id="rId3"/>
              </a:rPr>
              <a:t>http://emergingtech.tbr.edu</a:t>
            </a:r>
            <a:r>
              <a:rPr lang="en-US" sz="1100" dirty="0" smtClean="0">
                <a:latin typeface="Open Sans Light" charset="0"/>
                <a:ea typeface="Open Sans Light" charset="0"/>
                <a:cs typeface="Open Sans Light" charset="0"/>
                <a:hlinkClick r:id="rId3"/>
              </a:rPr>
              <a:t>/</a:t>
            </a:r>
            <a:endParaRPr lang="en-US" sz="1100" dirty="0" smtClean="0">
              <a:latin typeface="Open Sans Light" charset="0"/>
              <a:ea typeface="Open Sans Light" charset="0"/>
              <a:cs typeface="Open Sans Light" charset="0"/>
            </a:endParaRPr>
          </a:p>
          <a:p>
            <a:r>
              <a:rPr lang="en-US" sz="1100" dirty="0" err="1" smtClean="0">
                <a:latin typeface="Open Sans Light" charset="0"/>
                <a:ea typeface="Open Sans Light" charset="0"/>
                <a:cs typeface="Open Sans Light" charset="0"/>
              </a:rPr>
              <a:t>i</a:t>
            </a:r>
            <a:r>
              <a:rPr lang="en-US" sz="1100" dirty="0" smtClean="0">
                <a:latin typeface="Open Sans Light" charset="0"/>
                <a:ea typeface="Open Sans Light" charset="0"/>
                <a:cs typeface="Open Sans Light" charset="0"/>
              </a:rPr>
              <a:t>-can-show-you-grandma</a:t>
            </a:r>
            <a:endParaRPr lang="en-US" sz="11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58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48" y="0"/>
            <a:ext cx="10376452" cy="691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8437</TotalTime>
  <Words>245</Words>
  <Application>Microsoft Macintosh PowerPoint</Application>
  <PresentationFormat>Widescreen</PresentationFormat>
  <Paragraphs>120</Paragraphs>
  <Slides>17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ＭＳ Ｐゴシック</vt:lpstr>
      <vt:lpstr>Open Sans</vt:lpstr>
      <vt:lpstr>Open Sans Light</vt:lpstr>
      <vt:lpstr>Office Theme</vt:lpstr>
      <vt:lpstr>https://wilsonmar.github.io/ IoT-reminders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Smart watch</vt:lpstr>
      <vt:lpstr>PowerPoint Presentation</vt:lpstr>
      <vt:lpstr>PowerPoint Presentation</vt:lpstr>
      <vt:lpstr>PowerPoint Presentation</vt:lpstr>
      <vt:lpstr>PowerPoint Presentation</vt:lpstr>
      <vt:lpstr>https://wilsonmar.github.io/ IoT-reminders-prevent-dead-mobile-battery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Wilson Mar</dc:creator>
  <cp:lastModifiedBy>Wilson Mar</cp:lastModifiedBy>
  <cp:revision>309</cp:revision>
  <cp:lastPrinted>2016-10-23T21:32:37Z</cp:lastPrinted>
  <dcterms:created xsi:type="dcterms:W3CDTF">2016-10-17T12:04:14Z</dcterms:created>
  <dcterms:modified xsi:type="dcterms:W3CDTF">2016-10-27T01:43:04Z</dcterms:modified>
</cp:coreProperties>
</file>